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2" r:id="rId3"/>
    <p:sldId id="274" r:id="rId4"/>
    <p:sldId id="263" r:id="rId5"/>
    <p:sldId id="264" r:id="rId6"/>
    <p:sldId id="265" r:id="rId7"/>
    <p:sldId id="275" r:id="rId8"/>
    <p:sldId id="266" r:id="rId9"/>
    <p:sldId id="272" r:id="rId10"/>
    <p:sldId id="276" r:id="rId11"/>
    <p:sldId id="273" r:id="rId12"/>
    <p:sldId id="277" r:id="rId13"/>
    <p:sldId id="267" r:id="rId14"/>
    <p:sldId id="268" r:id="rId15"/>
    <p:sldId id="269" r:id="rId16"/>
    <p:sldId id="278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A40747-5040-4E9D-8ACA-6E0A2DA06539}" type="datetimeFigureOut">
              <a:rPr lang="en-US" smtClean="0"/>
              <a:t>2/28/2013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831460-5501-4FBB-AD96-4A5342E4AE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www.google.com/url?sa=i&amp;rct=j&amp;q=&amp;source=images&amp;cd=&amp;cad=rja&amp;docid=YFi1UIUimcbI7M&amp;tbnid=YSIrO8Wu0rpcDM:&amp;ved=0CAUQjRw&amp;url=http://csep10.phys.utk.edu/astr161/lect/history/kepler.html&amp;ei=W4YvUd6sKInQygG8pYDIBg&amp;bvm=bv.43148975,d.aWc&amp;psig=AFQjCNHvnlcybOAuYXVlCtr6fuMul5CDWQ&amp;ust=13621554778784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hyperlink" Target="http://www.google.com/url?sa=i&amp;rct=j&amp;q=&amp;source=images&amp;cd=&amp;cad=rja&amp;docid=XRdj1ffJi4VDjM&amp;tbnid=2YcTv9luoo6w2M:&amp;ved=0CAUQjRw&amp;url=http://www.einstein-website.de/biographies/kepler_content.html&amp;ei=qIYvUb2sKrOAygH7qYGwDg&amp;bvm=bv.43148975,d.aWc&amp;psig=AFQjCNHvnlcybOAuYXVlCtr6fuMul5CDWQ&amp;ust=136215547787843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&amp;source=images&amp;cd=&amp;cad=rja&amp;docid=wH2zzFzCWop0-M&amp;tbnid=1nQNIkND6fpw7M:&amp;ved=0CAUQjRw&amp;url=http://www.explorecuriocity.org/Content.aspx?ContentID=2151&amp;ei=8IcvUYaYNOTxygGy84CwBg&amp;bvm=bv.43148975,d.aWc&amp;psig=AFQjCNHvnlcybOAuYXVlCtr6fuMul5CDWQ&amp;ust=136215547787843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www.google.com/url?sa=i&amp;rct=j&amp;q=&amp;source=images&amp;cd=&amp;cad=rja&amp;docid=fW31xhcyHuqAcM&amp;tbnid=pHWDbBum3nXjyM:&amp;ved=&amp;url=http://www.csulb.edu/~rodrigue/geog441541/labs/parallax.html&amp;ei=VYYvUertGKb7yAHfvYDACQ&amp;bvm=bv.43148975,d.aWc&amp;psig=AFQjCNHvnlcybOAuYXVlCtr6fuMul5CDWQ&amp;ust=1362155477878431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&amp;source=images&amp;cd=&amp;cad=rja&amp;docid=1Dfc3GrV27-4gM&amp;tbnid=SLJGNepJJbfAeM:&amp;ved=0CAUQjRw&amp;url=http://dallaskasaboski.blogspot.com/2012/11/keplers-laws-of-planetary-motion.html&amp;ei=EocvUa7uFeONygH6l4DIBg&amp;bvm=bv.43148975,d.aWc&amp;psig=AFQjCNHvnlcybOAuYXVlCtr6fuMul5CDWQ&amp;ust=1362155477878431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com/url?sa=i&amp;rct=j&amp;q=&amp;source=images&amp;cd=&amp;cad=rja&amp;docid=Gi2b5SlRLqCHOM&amp;tbnid=AW7ZawmB5HQ08M:&amp;ved=0CAUQjRw&amp;url=http://kids.britannica.com/comptons/art-90830&amp;ei=MocvUcXrCMbJyAHzrIDwBg&amp;bvm=bv.43148975,d.aWc&amp;psig=AFQjCNHvnlcybOAuYXVlCtr6fuMul5CDWQ&amp;ust=1362155477878431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google.com/url?sa=i&amp;rct=j&amp;q=orbital+apogee&amp;source=images&amp;cd=&amp;cad=rja&amp;docid=xpHrHWjxkXfVCM&amp;tbnid=V1UdiWC37s_FpM:&amp;ved=0CAUQjRw&amp;url=http%3A%2F%2Foceanservice.noaa.gov%2Feducation%2Ftutorial_currents%2Fmedia%2Fsupp_cur02c.html&amp;ei=DLQvUZuqBqnryAGv3YGwBg&amp;bvm=bv.43148975,d.aWc&amp;psig=AFQjCNF_Yn4qsjhNqDFOwH6wqFP3Z9YxFQ&amp;ust=136216709138851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&amp;source=images&amp;cd=&amp;cad=rja&amp;docid=J5Dke7QUviTI2M&amp;tbnid=2rNdUSZEGoG6JM:&amp;ved=0CAUQjRw&amp;url=http://sdsu-physics.org/physics180/physics195/Topics/chapter13.html&amp;ei=IIgvUdfwHarRyQGsn4DYCA&amp;bvm=bv.43148975,d.aWc&amp;psig=AFQjCNHvnlcybOAuYXVlCtr6fuMul5CDWQ&amp;ust=136215547787843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Tycho's+supernova&amp;source=images&amp;cd=&amp;cad=rja&amp;docid=Y7rWbkQFgexxPM&amp;tbnid=KOprX_VlUszlHM:&amp;ved=0CAUQjRw&amp;url=http://deanofspace.blogspot.com/2011_01_01_archive.html&amp;ei=XG8vUZX1LsyPyAGj0YDAAw&amp;bvm=bv.43148975,d.aWc&amp;psig=AFQjCNGxf2AibwPN83XmzDbX3fLdWOuH2A&amp;ust=136214958377762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source=images&amp;cd=&amp;cad=rja&amp;docid=Y7XKslAet8tP0M&amp;tbnid=97OlM0PcFAoEVM:&amp;ved=0CAUQjRw&amp;url=http://www.thefamouspeople.com/profiles/tycho-brahe-533.php&amp;ei=Lm8vUameOMepyAGKuICoAg&amp;bvm=bv.43148975,d.aWc&amp;psig=AFQjCNEtb7eiu1E5U6BLkry1_VLgM5ooag&amp;ust=136214950051466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Tycho's+supernova&amp;source=images&amp;cd=&amp;cad=rja&amp;docid=GuJ0vk8WpxKHWM&amp;tbnid=AXJ-8cJPhrE6fM:&amp;ved=0CAUQjRw&amp;url=http://astro101.org/stellarev.html&amp;ei=mm8vUdukDMm4yQHP8IGYBA&amp;bvm=bv.43148975,d.aWc&amp;psig=AFQjCNGxf2AibwPN83XmzDbX3fLdWOuH2A&amp;ust=13621495837776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Tycho's+observatory&amp;source=images&amp;cd=&amp;cad=rja&amp;docid=dIe4UKVzbLcEEM&amp;tbnid=9bxLsgJx5b5YwM:&amp;ved=0CAUQjRw&amp;url=http://www.astro.sunysb.edu/fwalter/AST101/ven.html&amp;ei=zG8vUcSRKMTvygH3h4HwDw&amp;bvm=bv.43148975,d.aWc&amp;psig=AFQjCNEIAvtGM6WJYroB5Chiy37BnupuiQ&amp;ust=13621496935965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sa=i&amp;rct=j&amp;q=Tycho's+observatory&amp;source=images&amp;cd=&amp;cad=rja&amp;docid=1nGCDfxJQnTrQM&amp;tbnid=YG_eFYAo4EffFM:&amp;ved=0CAUQjRw&amp;url=http://cla.calpoly.edu/~lcall/111/week_three.html&amp;ei=6G8vUdzSA9CFyQGw9oHgDg&amp;bvm=bv.43148975,d.aWc&amp;psig=AFQjCNEIAvtGM6WJYroB5Chiy37BnupuiQ&amp;ust=13621496935965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9.jpeg"/><Relationship Id="rId2" Type="http://schemas.openxmlformats.org/officeDocument/2006/relationships/hyperlink" Target="http://www.google.com/url?sa=i&amp;rct=j&amp;q=Tycho's+observatory&amp;source=images&amp;cd=&amp;cad=rja&amp;docid=Cs6M-ceILqluFM&amp;tbnid=BK6XCm0pH9TgWM:&amp;ved=0CAUQjRw&amp;url=http://www.hao.ucar.edu/education/bios/tycho3.3.php&amp;ei=DnAvUYfDNIe9yQHhvoDIBQ&amp;bvm=bv.43148975,d.aWc&amp;psig=AFQjCNEIAvtGM6WJYroB5Chiy37BnupuiQ&amp;ust=13621496935965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Tycho's+observatory&amp;source=images&amp;cd=&amp;cad=rja&amp;docid=jBJPidqQZC18JM&amp;tbnid=BZ0hHlVqL8RfLM:&amp;ved=0CAUQjRw&amp;url=http://muslimheritage.com/topics/default.cfm?ArticleID=504&amp;ei=N3AvUdvJNOmfyQHln4D4Bg&amp;bvm=bv.43148975,d.aWc&amp;psig=AFQjCNEIAvtGM6WJYroB5Chiy37BnupuiQ&amp;ust=1362149693596527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Tycho's+observatory&amp;source=images&amp;cd=&amp;cad=rja&amp;docid=M_0W80S7JEFE9M&amp;tbnid=fVRpMCff4hbQrM:&amp;ved=0CAUQjRw&amp;url=http://wilsonsalmanac.blogspot.com/2011/12/on-this-day-in-1546-tycho-brahe.html&amp;ei=IHAvUYO-IMrqyQGUk4HQDA&amp;bvm=bv.43148975,d.aWc&amp;psig=AFQjCNEIAvtGM6WJYroB5Chiy37BnupuiQ&amp;ust=136214969359652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/url?sa=i&amp;rct=j&amp;q=Tycho's+observatory&amp;source=images&amp;cd=&amp;cad=rja&amp;docid=DOiTbu_SuJXJwM&amp;tbnid=1mlEp8c-zvCaAM:&amp;ved=0CAUQjRw&amp;url=http://www.space.com/19623-tycho-brahe-biography.html&amp;ei=f3AvUcPUMurGygGo2oD4Aw&amp;bvm=bv.43148975,d.aWc&amp;psig=AFQjCNEIAvtGM6WJYroB5Chiy37BnupuiQ&amp;ust=13621496935965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Tycho's+math&amp;source=images&amp;cd=&amp;cad=rja&amp;docid=aq3OsdFVILdU_M&amp;tbnid=hjr1SVavaX1NoM:&amp;ved=0CAUQjRw&amp;url=http://specialcollectionslearning.wordpress.com/2012/11/26/collections-highlight-tycho-brahe/&amp;ei=w3AvUemhOYrgyQGB04HgDQ&amp;bvm=bv.43148975,d.aWc&amp;psig=AFQjCNEy4tg5oUvgKMIyjd_aGhDCZ_ncCQ&amp;ust=136214991498495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Kepler&amp;source=images&amp;cd=&amp;cad=rja&amp;docid=FEOSXEm2qaxnBM&amp;tbnid=oS9MzlNmtE8LyM:&amp;ved=0CAUQjRw&amp;url=http://creationrevolution.com/2011/12/snowflake-designers/&amp;ei=i3EvUZj6D8jUyQGN5YGYBQ&amp;bvm=bv.43148975,d.aWc&amp;psig=AFQjCNFJUo-7NvhQ8pE9DG-4AbP0zdzEYQ&amp;ust=1362150146342529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Kepler's+book&amp;source=images&amp;cd=&amp;cad=rja&amp;docid=vmh9rorDqMDgxM&amp;tbnid=tPht9lu1cLTzDM:&amp;ved=0CAUQjRw&amp;url=http://www.nodc.noaa.gov/OC5/AZOV2008/HTML/history_maps.html&amp;ei=r3EvUcmdC5P7yAGrzYDoBQ&amp;bvm=bv.43148975,d.aWc&amp;psig=AFQjCNEU7GZmUUwnEUrHVWI23qT-SNH4Hw&amp;ust=136215018010288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Tycho</a:t>
            </a:r>
            <a:r>
              <a:rPr lang="en-US" dirty="0"/>
              <a:t> Brahe / Johannes </a:t>
            </a:r>
            <a:r>
              <a:rPr lang="en-US" dirty="0" err="1"/>
              <a:t>Kepler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Planetary </a:t>
            </a:r>
            <a:r>
              <a:rPr lang="en-US" dirty="0" smtClean="0"/>
              <a:t>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Astro</a:t>
            </a:r>
            <a:r>
              <a:rPr lang="en-US" dirty="0" smtClean="0"/>
              <a:t> Chapter 3-3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18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Kepler’s</a:t>
            </a:r>
            <a:r>
              <a:rPr lang="en-US" dirty="0" smtClean="0"/>
              <a:t> 3 Laws of Planetary Motion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 </a:t>
            </a:r>
            <a:r>
              <a:rPr lang="en-US" dirty="0"/>
              <a:t>laws are called empirical, because they describe  a phenomena </a:t>
            </a:r>
            <a:r>
              <a:rPr lang="en-US" dirty="0" smtClean="0"/>
              <a:t>without trying </a:t>
            </a:r>
            <a:r>
              <a:rPr lang="en-US" dirty="0"/>
              <a:t>to explain why it is happening, just that it is happening.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4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Planets </a:t>
            </a:r>
            <a:r>
              <a:rPr lang="en-US" dirty="0"/>
              <a:t>move in elliptical orbits around </a:t>
            </a:r>
            <a:r>
              <a:rPr lang="en-US" dirty="0" smtClean="0"/>
              <a:t>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sun </a:t>
            </a:r>
            <a:r>
              <a:rPr lang="en-US" dirty="0"/>
              <a:t>(the sun being one of two foci)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://csep10.phys.utk.edu/astr161/lect/history/kepler1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09" y="2395256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einstein-website.de/images/Kepler-E1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5619750" cy="341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077200" cy="2362200"/>
          </a:xfrm>
        </p:spPr>
        <p:txBody>
          <a:bodyPr/>
          <a:lstStyle/>
          <a:p>
            <a:r>
              <a:rPr lang="en-US" dirty="0" smtClean="0"/>
              <a:t>Aphelion – point in the orbit when the object is farthest from the sun (also called the apogee)</a:t>
            </a:r>
          </a:p>
          <a:p>
            <a:endParaRPr lang="en-US" dirty="0" smtClean="0"/>
          </a:p>
          <a:p>
            <a:r>
              <a:rPr lang="en-US" dirty="0" smtClean="0"/>
              <a:t>Perihelion – point in the orbit when the object is closest to the sun (also called the perigee)</a:t>
            </a:r>
          </a:p>
          <a:p>
            <a:endParaRPr lang="en-US" dirty="0"/>
          </a:p>
        </p:txBody>
      </p:sp>
      <p:pic>
        <p:nvPicPr>
          <p:cNvPr id="4" name="Picture 6" descr="http://www.explorecuriocity.org/Portals/2/Themes/SkyScience/om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8195114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622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381001"/>
            <a:ext cx="88392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-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smtClean="0">
                <a:sym typeface="Wingdings" pitchFamily="2" charset="2"/>
              </a:rPr>
              <a:t>D</a:t>
            </a:r>
            <a:r>
              <a:rPr lang="en-US" sz="2800" dirty="0" smtClean="0"/>
              <a:t>eviation from the circular orbits of his </a:t>
            </a:r>
            <a:r>
              <a:rPr lang="en-US" sz="2800" dirty="0" err="1" smtClean="0"/>
              <a:t>predessors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- By making the orbits slightly elliptical, it allows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for varying distances from the sun, and varying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speeds of motion around the sun.	</a:t>
            </a:r>
          </a:p>
          <a:p>
            <a:pPr marL="0" indent="0">
              <a:buNone/>
            </a:pPr>
            <a:r>
              <a:rPr lang="en-US" sz="2800" dirty="0" smtClean="0">
                <a:sym typeface="Wingdings" pitchFamily="2" charset="2"/>
              </a:rPr>
              <a:t>-</a:t>
            </a:r>
            <a:r>
              <a:rPr lang="en-US" sz="2800" dirty="0" smtClean="0"/>
              <a:t>The orbits are “slightly” elliptical, and not extreme</a:t>
            </a:r>
          </a:p>
          <a:p>
            <a:endParaRPr lang="en-US" dirty="0"/>
          </a:p>
        </p:txBody>
      </p:sp>
      <p:pic>
        <p:nvPicPr>
          <p:cNvPr id="11268" name="Picture 4" descr="http://www.csulb.edu/~rodrigue/geog441541/keplers1st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79436"/>
            <a:ext cx="5019675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A line from a planet to the sun, sweeps </a:t>
            </a:r>
            <a:r>
              <a:rPr lang="en-US" dirty="0" smtClean="0"/>
              <a:t>over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equal </a:t>
            </a:r>
            <a:r>
              <a:rPr lang="en-US" dirty="0"/>
              <a:t>areas in equal intervals of time.</a:t>
            </a:r>
          </a:p>
          <a:p>
            <a:endParaRPr lang="en-US" dirty="0"/>
          </a:p>
        </p:txBody>
      </p:sp>
      <p:pic>
        <p:nvPicPr>
          <p:cNvPr id="8200" name="Picture 8" descr="http://3.bp.blogspot.com/-JN5bFXNnsVo/UJVznVIii_I/AAAAAAAAA5c/lnOyxLNbJfk/s1600/kepler2la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055" y="1447800"/>
            <a:ext cx="6791325" cy="509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Font typeface="Wingdings"/>
              <a:buChar char="à"/>
            </a:pPr>
            <a:r>
              <a:rPr lang="en-US" dirty="0" smtClean="0"/>
              <a:t>The closer to the sun the faster the planet</a:t>
            </a:r>
          </a:p>
          <a:p>
            <a:pPr marL="0" indent="0">
              <a:buNone/>
            </a:pPr>
            <a:r>
              <a:rPr lang="en-US" dirty="0" smtClean="0"/>
              <a:t>     moves, due to effect of gravity</a:t>
            </a:r>
          </a:p>
          <a:p>
            <a:pPr>
              <a:buFont typeface="Wingdings"/>
              <a:buChar char="à"/>
            </a:pPr>
            <a:r>
              <a:rPr lang="en-US" dirty="0" smtClean="0"/>
              <a:t>No longer a constant speed for planetary</a:t>
            </a:r>
          </a:p>
          <a:p>
            <a:pPr marL="0" indent="0">
              <a:buNone/>
            </a:pPr>
            <a:r>
              <a:rPr lang="en-US" dirty="0" smtClean="0"/>
              <a:t>    revolution</a:t>
            </a:r>
          </a:p>
          <a:p>
            <a:endParaRPr lang="en-US" dirty="0"/>
          </a:p>
        </p:txBody>
      </p:sp>
      <p:pic>
        <p:nvPicPr>
          <p:cNvPr id="10242" name="Picture 2" descr="http://media.web.britannica.com/eb-media/99/94899-036-FA1880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9530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ceanservice.noaa.gov/education/tutorial_tides/media/tide06b_480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895349"/>
            <a:ext cx="6736082" cy="4210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96454" y="332509"/>
            <a:ext cx="7467600" cy="6092952"/>
          </a:xfrm>
        </p:spPr>
        <p:txBody>
          <a:bodyPr/>
          <a:lstStyle/>
          <a:p>
            <a:r>
              <a:rPr lang="en-US" dirty="0" smtClean="0"/>
              <a:t>Fastest orbital speed would be at the perigee.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Slowest orbital speed would be at the apogee.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8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632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3. A planet’s orbital period squared </a:t>
            </a:r>
            <a:r>
              <a:rPr lang="en-US" dirty="0" smtClean="0"/>
              <a:t>is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proportional </a:t>
            </a:r>
            <a:r>
              <a:rPr lang="en-US" dirty="0"/>
              <a:t>to its average distance </a:t>
            </a:r>
            <a:r>
              <a:rPr lang="en-US" dirty="0" smtClean="0"/>
              <a:t>from the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sun </a:t>
            </a:r>
            <a:r>
              <a:rPr lang="en-US" dirty="0"/>
              <a:t>cubed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>
              <a:buFont typeface="Wingdings"/>
              <a:buChar char="à"/>
            </a:pPr>
            <a:r>
              <a:rPr lang="en-US" dirty="0" smtClean="0"/>
              <a:t>Shows </a:t>
            </a:r>
            <a:r>
              <a:rPr lang="en-US" dirty="0"/>
              <a:t>the relationship between </a:t>
            </a:r>
            <a:r>
              <a:rPr lang="en-US" dirty="0" smtClean="0"/>
              <a:t>orbital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period </a:t>
            </a:r>
            <a:r>
              <a:rPr lang="en-US" dirty="0"/>
              <a:t>and distance</a:t>
            </a:r>
          </a:p>
          <a:p>
            <a:pPr>
              <a:buFont typeface="Wingdings"/>
              <a:buChar char="à"/>
            </a:pPr>
            <a:r>
              <a:rPr lang="en-US" dirty="0" smtClean="0"/>
              <a:t>This </a:t>
            </a:r>
            <a:r>
              <a:rPr lang="en-US" dirty="0"/>
              <a:t>is the real math behind </a:t>
            </a:r>
            <a:r>
              <a:rPr lang="en-US" dirty="0" err="1"/>
              <a:t>Kepler’s</a:t>
            </a:r>
            <a:r>
              <a:rPr lang="en-US" dirty="0"/>
              <a:t> </a:t>
            </a:r>
            <a:r>
              <a:rPr lang="en-US" dirty="0" smtClean="0"/>
              <a:t>laws</a:t>
            </a:r>
          </a:p>
          <a:p>
            <a:pPr marL="0" indent="0">
              <a:buNone/>
            </a:pPr>
            <a:r>
              <a:rPr lang="en-US" dirty="0" smtClean="0"/>
              <a:t>    which </a:t>
            </a:r>
            <a:r>
              <a:rPr lang="en-US" dirty="0"/>
              <a:t>supports the first </a:t>
            </a:r>
            <a:r>
              <a:rPr lang="en-US" dirty="0" smtClean="0"/>
              <a:t>two statements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12290" name="Picture 2" descr="http://sdsu-physics.org/physics180/physics195/images_physics_195/13_kep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1447800"/>
            <a:ext cx="5038725" cy="315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As </a:t>
            </a:r>
            <a:r>
              <a:rPr lang="en-US" dirty="0"/>
              <a:t>astronomers struggled to understand the place of the Earth in the </a:t>
            </a:r>
            <a:r>
              <a:rPr lang="en-US" dirty="0" smtClean="0"/>
              <a:t>universe, they </a:t>
            </a:r>
            <a:r>
              <a:rPr lang="en-US" dirty="0"/>
              <a:t>also faced the problem of planetary motion.</a:t>
            </a:r>
          </a:p>
          <a:p>
            <a:endParaRPr lang="en-US" dirty="0"/>
          </a:p>
        </p:txBody>
      </p:sp>
      <p:pic>
        <p:nvPicPr>
          <p:cNvPr id="1028" name="Picture 4" descr="http://2.bp.blogspot.com/_z4ZYXyojONM/TT80cdhDaaI/AAAAAAAAA3M/o_NMPgQHleo/s1600/Tycho-supernova1572-drawing-e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76400"/>
            <a:ext cx="4940540" cy="498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3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/>
              <a:t>Tycho</a:t>
            </a:r>
            <a:r>
              <a:rPr lang="en-US" u="sng" dirty="0"/>
              <a:t> Brahe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Danish nobleman</a:t>
            </a:r>
          </a:p>
          <a:p>
            <a:r>
              <a:rPr lang="en-US" dirty="0" smtClean="0"/>
              <a:t>In </a:t>
            </a:r>
            <a:r>
              <a:rPr lang="en-US" dirty="0"/>
              <a:t>1572 he studied a “new star” that had appeared in the sky (now known as </a:t>
            </a:r>
            <a:r>
              <a:rPr lang="en-US" dirty="0" err="1" smtClean="0"/>
              <a:t>Tycho’s</a:t>
            </a:r>
            <a:r>
              <a:rPr lang="en-US" dirty="0" smtClean="0"/>
              <a:t> </a:t>
            </a:r>
            <a:r>
              <a:rPr lang="en-US" dirty="0"/>
              <a:t>supernova), and concluded that it was a new star in </a:t>
            </a:r>
            <a:r>
              <a:rPr lang="en-US" dirty="0" smtClean="0"/>
              <a:t>Aristotle’s </a:t>
            </a:r>
            <a:r>
              <a:rPr lang="en-US" dirty="0"/>
              <a:t>“Unchanging </a:t>
            </a:r>
            <a:r>
              <a:rPr lang="en-US" dirty="0" err="1"/>
              <a:t>stary</a:t>
            </a:r>
            <a:r>
              <a:rPr lang="en-US" dirty="0"/>
              <a:t> sphere”.</a:t>
            </a:r>
          </a:p>
          <a:p>
            <a:endParaRPr lang="en-US" dirty="0"/>
          </a:p>
        </p:txBody>
      </p:sp>
      <p:pic>
        <p:nvPicPr>
          <p:cNvPr id="4" name="Picture 2" descr="http://cdn1.thefamouspeople.com/profiles/images/tycho-brahe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2857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stro101.org/img/crabnebul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36999"/>
            <a:ext cx="3231986" cy="242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32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8727" y="306971"/>
            <a:ext cx="8229600" cy="5059363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posed the issue of, are the heavens perfect and unchanging or not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Through </a:t>
            </a:r>
            <a:r>
              <a:rPr lang="en-US" dirty="0"/>
              <a:t>more years of work, </a:t>
            </a:r>
            <a:r>
              <a:rPr lang="en-US" dirty="0" err="1"/>
              <a:t>Tycho</a:t>
            </a:r>
            <a:r>
              <a:rPr lang="en-US" dirty="0"/>
              <a:t> became honored by the King of Denmark, </a:t>
            </a:r>
            <a:r>
              <a:rPr lang="en-US" dirty="0" smtClean="0"/>
              <a:t>and was </a:t>
            </a:r>
            <a:r>
              <a:rPr lang="en-US" dirty="0"/>
              <a:t>given an island, on which </a:t>
            </a:r>
            <a:r>
              <a:rPr lang="en-US" dirty="0" err="1"/>
              <a:t>Tycho</a:t>
            </a:r>
            <a:r>
              <a:rPr lang="en-US" dirty="0"/>
              <a:t> built an observatory to continue </a:t>
            </a:r>
            <a:r>
              <a:rPr lang="en-US" dirty="0" smtClean="0"/>
              <a:t>studying </a:t>
            </a:r>
            <a:r>
              <a:rPr lang="en-US" dirty="0"/>
              <a:t>stars and planetary positions and movements.</a:t>
            </a:r>
          </a:p>
          <a:p>
            <a:endParaRPr lang="en-US" dirty="0"/>
          </a:p>
        </p:txBody>
      </p:sp>
      <p:pic>
        <p:nvPicPr>
          <p:cNvPr id="3074" name="Picture 2" descr="http://www.astro.sunysb.edu/fwalter/AST101/images/ven/img_185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" y="3287357"/>
            <a:ext cx="4148285" cy="311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cla.calpoly.edu/~lcall/111/Tycho_Brahes_Stjerneborg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40928"/>
            <a:ext cx="4966855" cy="400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telescopes at that time, so all observations (about 20 years worth) were </a:t>
            </a:r>
            <a:r>
              <a:rPr lang="en-US" dirty="0" smtClean="0"/>
              <a:t>with the </a:t>
            </a:r>
            <a:r>
              <a:rPr lang="en-US" dirty="0"/>
              <a:t>naked eye.</a:t>
            </a:r>
          </a:p>
          <a:p>
            <a:r>
              <a:rPr lang="en-US" dirty="0" smtClean="0"/>
              <a:t>These </a:t>
            </a:r>
            <a:r>
              <a:rPr lang="en-US" dirty="0"/>
              <a:t>meticulous observations were his major accomplishment and vital to </a:t>
            </a:r>
            <a:r>
              <a:rPr lang="en-US" dirty="0" smtClean="0"/>
              <a:t>later astronomers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098" name="Picture 2" descr="http://www.hao.ucar.edu/education/img/tycho_inst2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00"/>
            <a:ext cx="2752536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rchives.caltech.edu/Images/tycho_brah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066" y="2209800"/>
            <a:ext cx="2867025" cy="453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uslimheritage.com/ImageLibrary/IstanbulObservatoryFigure2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65765"/>
            <a:ext cx="2747394" cy="388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err="1" smtClean="0"/>
              <a:t>Tycho</a:t>
            </a:r>
            <a:r>
              <a:rPr lang="en-US" dirty="0" smtClean="0"/>
              <a:t> </a:t>
            </a:r>
            <a:r>
              <a:rPr lang="en-US" dirty="0"/>
              <a:t>was offered the position of Imperial Mathematician to the Holy </a:t>
            </a:r>
            <a:r>
              <a:rPr lang="en-US" dirty="0" smtClean="0"/>
              <a:t>Roman Emperor </a:t>
            </a:r>
            <a:r>
              <a:rPr lang="en-US" dirty="0"/>
              <a:t>Rudolph II in Prague.</a:t>
            </a:r>
          </a:p>
          <a:p>
            <a:r>
              <a:rPr lang="en-US" dirty="0" err="1" smtClean="0"/>
              <a:t>Tycho</a:t>
            </a:r>
            <a:r>
              <a:rPr lang="en-US" dirty="0" smtClean="0"/>
              <a:t> </a:t>
            </a:r>
            <a:r>
              <a:rPr lang="en-US" dirty="0"/>
              <a:t>hired a promising young assistant, Johannes </a:t>
            </a:r>
            <a:r>
              <a:rPr lang="en-US" dirty="0" err="1"/>
              <a:t>Kepler</a:t>
            </a:r>
            <a:r>
              <a:rPr lang="en-US" dirty="0"/>
              <a:t>, and in 1601 just </a:t>
            </a:r>
            <a:r>
              <a:rPr lang="en-US" dirty="0" smtClean="0"/>
              <a:t>before </a:t>
            </a:r>
            <a:r>
              <a:rPr lang="en-US" dirty="0" err="1" smtClean="0"/>
              <a:t>Tycho’s</a:t>
            </a:r>
            <a:r>
              <a:rPr lang="en-US" dirty="0" smtClean="0"/>
              <a:t> </a:t>
            </a:r>
            <a:r>
              <a:rPr lang="en-US" dirty="0"/>
              <a:t>death, </a:t>
            </a:r>
            <a:r>
              <a:rPr lang="en-US" dirty="0" err="1"/>
              <a:t>Kepler</a:t>
            </a:r>
            <a:r>
              <a:rPr lang="en-US" dirty="0"/>
              <a:t> became </a:t>
            </a:r>
            <a:r>
              <a:rPr lang="en-US" dirty="0" err="1"/>
              <a:t>Tycho’s</a:t>
            </a:r>
            <a:r>
              <a:rPr lang="en-US" dirty="0"/>
              <a:t> replacement as Imperial Mathematician.</a:t>
            </a:r>
          </a:p>
        </p:txBody>
      </p:sp>
      <p:pic>
        <p:nvPicPr>
          <p:cNvPr id="5122" name="Picture 2" descr="http://i.space.com/images/i/000/023/732/i02/tycho-brahe.jpg?135309334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96176"/>
            <a:ext cx="2786820" cy="394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pecialcollectionslearning.files.wordpress.com/2012/11/liddel_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194828"/>
            <a:ext cx="4276725" cy="338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Johannes </a:t>
            </a:r>
            <a:r>
              <a:rPr lang="en-US" u="sng" dirty="0" err="1" smtClean="0"/>
              <a:t>Kepler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Born </a:t>
            </a:r>
            <a:r>
              <a:rPr lang="en-US" dirty="0"/>
              <a:t>in 1571 into a poor farming family in what is now Germany, he was the </a:t>
            </a:r>
            <a:r>
              <a:rPr lang="en-US" dirty="0" smtClean="0"/>
              <a:t>oldest of </a:t>
            </a:r>
            <a:r>
              <a:rPr lang="en-US" dirty="0"/>
              <a:t>6 kids.</a:t>
            </a:r>
          </a:p>
          <a:p>
            <a:r>
              <a:rPr lang="en-US" dirty="0" err="1" smtClean="0"/>
              <a:t>Kepler</a:t>
            </a:r>
            <a:r>
              <a:rPr lang="en-US" dirty="0" smtClean="0"/>
              <a:t> </a:t>
            </a:r>
            <a:r>
              <a:rPr lang="en-US" dirty="0"/>
              <a:t>studied hard and eventually earned a college scholarship and went to </a:t>
            </a:r>
            <a:r>
              <a:rPr lang="en-US" dirty="0" smtClean="0"/>
              <a:t>Graz (Austria</a:t>
            </a:r>
            <a:r>
              <a:rPr lang="en-US" dirty="0"/>
              <a:t>) to study to become a </a:t>
            </a:r>
            <a:r>
              <a:rPr lang="en-US" dirty="0" err="1"/>
              <a:t>Luthern</a:t>
            </a:r>
            <a:r>
              <a:rPr lang="en-US" dirty="0"/>
              <a:t> Pastor.</a:t>
            </a:r>
          </a:p>
          <a:p>
            <a:endParaRPr lang="en-US" dirty="0"/>
          </a:p>
        </p:txBody>
      </p:sp>
      <p:pic>
        <p:nvPicPr>
          <p:cNvPr id="6146" name="Picture 2" descr="http://creationrevolution.com/wp-content/uploads/2011/12/12-28-11-crev-kepler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476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46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err="1" smtClean="0"/>
              <a:t>Kepler</a:t>
            </a:r>
            <a:r>
              <a:rPr lang="en-US" dirty="0" smtClean="0"/>
              <a:t> </a:t>
            </a:r>
            <a:r>
              <a:rPr lang="en-US" dirty="0"/>
              <a:t>left college during his 4</a:t>
            </a:r>
            <a:r>
              <a:rPr lang="en-US" baseline="30000" dirty="0"/>
              <a:t>th</a:t>
            </a:r>
            <a:r>
              <a:rPr lang="en-US" dirty="0"/>
              <a:t> year to teach and pursue his studies in math </a:t>
            </a:r>
            <a:r>
              <a:rPr lang="en-US" dirty="0" smtClean="0"/>
              <a:t>and astronomy.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In 1596 he wrote a book, </a:t>
            </a:r>
            <a:r>
              <a:rPr lang="en-US" i="1" u="sng" dirty="0" err="1"/>
              <a:t>Mysterium</a:t>
            </a:r>
            <a:r>
              <a:rPr lang="en-US" i="1" u="sng" dirty="0"/>
              <a:t> </a:t>
            </a:r>
            <a:r>
              <a:rPr lang="en-US" i="1" u="sng" dirty="0" err="1"/>
              <a:t>Cosmographicum</a:t>
            </a:r>
            <a:r>
              <a:rPr lang="en-US" dirty="0"/>
              <a:t>, in which he tried to explain planetary motion through mathematics.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0" name="Picture 2" descr="http://www.nodc.noaa.gov/OC5/AZOV2008/HTML/HISTORY_MAPS/kepler_book_titl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3860132" cy="28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His </a:t>
            </a:r>
            <a:r>
              <a:rPr lang="en-US" dirty="0"/>
              <a:t>work piqued the interest of </a:t>
            </a:r>
            <a:r>
              <a:rPr lang="en-US" dirty="0" err="1"/>
              <a:t>Tycho</a:t>
            </a:r>
            <a:r>
              <a:rPr lang="en-US" dirty="0"/>
              <a:t> Brahe, who invited </a:t>
            </a:r>
            <a:r>
              <a:rPr lang="en-US" dirty="0" err="1"/>
              <a:t>Kepler</a:t>
            </a:r>
            <a:r>
              <a:rPr lang="en-US" dirty="0"/>
              <a:t> to be </a:t>
            </a:r>
            <a:r>
              <a:rPr lang="en-US" dirty="0" smtClean="0"/>
              <a:t>his assistant </a:t>
            </a:r>
            <a:r>
              <a:rPr lang="en-US" dirty="0"/>
              <a:t>in Prague in 1600, and replaced </a:t>
            </a:r>
            <a:r>
              <a:rPr lang="en-US" dirty="0" err="1"/>
              <a:t>Tycho</a:t>
            </a:r>
            <a:r>
              <a:rPr lang="en-US" dirty="0"/>
              <a:t> as Imperial Mathematician in 1601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Kepler</a:t>
            </a:r>
            <a:r>
              <a:rPr lang="en-US" dirty="0" smtClean="0"/>
              <a:t> </a:t>
            </a:r>
            <a:r>
              <a:rPr lang="en-US" dirty="0"/>
              <a:t>used </a:t>
            </a:r>
            <a:r>
              <a:rPr lang="en-US" dirty="0" err="1"/>
              <a:t>Tycho’s</a:t>
            </a:r>
            <a:r>
              <a:rPr lang="en-US" dirty="0"/>
              <a:t> 20+ years of work and observations in astronomy, and by </a:t>
            </a:r>
            <a:r>
              <a:rPr lang="en-US" dirty="0" smtClean="0"/>
              <a:t>1606 had </a:t>
            </a:r>
            <a:r>
              <a:rPr lang="en-US" dirty="0"/>
              <a:t>begun to formulate new laws to govern the motion of the planets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182</TotalTime>
  <Words>588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Oriel</vt:lpstr>
      <vt:lpstr>Tycho Brahe / Johannes Kepler Planetary Motion</vt:lpstr>
      <vt:lpstr>PowerPoint Presentation</vt:lpstr>
      <vt:lpstr>Tycho Brahe</vt:lpstr>
      <vt:lpstr>PowerPoint Presentation</vt:lpstr>
      <vt:lpstr>PowerPoint Presentation</vt:lpstr>
      <vt:lpstr>PowerPoint Presentation</vt:lpstr>
      <vt:lpstr>Johannes Kepler</vt:lpstr>
      <vt:lpstr>PowerPoint Presentation</vt:lpstr>
      <vt:lpstr>PowerPoint Presentation</vt:lpstr>
      <vt:lpstr>Kepler’s 3 Laws of Planetary Motion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Tycho Brahe / Johannes Kepler Planetary Motion</dc:title>
  <dc:creator>Windows User</dc:creator>
  <cp:lastModifiedBy>Windows User</cp:lastModifiedBy>
  <cp:revision>8</cp:revision>
  <dcterms:created xsi:type="dcterms:W3CDTF">2013-02-28T14:34:23Z</dcterms:created>
  <dcterms:modified xsi:type="dcterms:W3CDTF">2013-02-28T19:47:00Z</dcterms:modified>
</cp:coreProperties>
</file>